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68" d="100"/>
          <a:sy n="68" d="100"/>
        </p:scale>
        <p:origin x="-14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D89EDC-8078-4BAD-88B2-A25F2EC299F2}" type="datetimeFigureOut">
              <a:rPr lang="en-GB" smtClean="0"/>
              <a:pPr/>
              <a:t>22/03/2017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B69B5-F4AF-4989-99BD-642096B2EFE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4BB69B5-F4AF-4989-99BD-642096B2EFE0}"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63724C-E7A2-4A6D-A4BD-CDB6C1C03172}" type="datetimeFigureOut">
              <a:rPr lang="en-US" smtClean="0"/>
              <a:pPr/>
              <a:t>3/22/2017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A3A10D-7D5E-4932-A76F-CD1632FD3D96}" type="slidenum">
              <a:rPr lang="en-US" smtClean="0"/>
              <a:pPr/>
              <a:t>‹#›</a:t>
            </a:fld>
            <a:endParaRPr lang="en-US"/>
          </a:p>
        </p:txBody>
      </p:sp>
      <p:sp>
        <p:nvSpPr>
          <p:cNvPr id="7" name="Title 6"/>
          <p:cNvSpPr>
            <a:spLocks noGrp="1"/>
          </p:cNvSpPr>
          <p:nvPr>
            <p:ph type="title"/>
          </p:nvPr>
        </p:nvSpPr>
        <p:spPr/>
        <p:txBody>
          <a:bodyPr rtlCol="0"/>
          <a:lstStyle>
            <a:lvl1pPr>
              <a:defRPr sz="4000"/>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A3A10D-7D5E-4932-A76F-CD1632FD3D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A3A10D-7D5E-4932-A76F-CD1632FD3D9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A3A10D-7D5E-4932-A76F-CD1632FD3D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A3A10D-7D5E-4932-A76F-CD1632FD3D9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63724C-E7A2-4A6D-A4BD-CDB6C1C03172}" type="datetimeFigureOut">
              <a:rPr lang="en-US" smtClean="0"/>
              <a:pPr/>
              <a:t>3/22/2017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63724C-E7A2-4A6D-A4BD-CDB6C1C03172}" type="datetimeFigureOut">
              <a:rPr lang="en-US" smtClean="0"/>
              <a:pPr/>
              <a:t>3/22/2017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A3A10D-7D5E-4932-A76F-CD1632FD3D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63724C-E7A2-4A6D-A4BD-CDB6C1C03172}" type="datetimeFigureOut">
              <a:rPr lang="en-US" smtClean="0"/>
              <a:pPr/>
              <a:t>3/22/2017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A3A10D-7D5E-4932-A76F-CD1632FD3D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63724C-E7A2-4A6D-A4BD-CDB6C1C03172}" type="datetimeFigureOut">
              <a:rPr lang="en-US" smtClean="0"/>
              <a:pPr/>
              <a:t>3/22/2017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752601"/>
            <a:ext cx="8358246" cy="1319209"/>
          </a:xfrm>
        </p:spPr>
        <p:txBody>
          <a:bodyPr>
            <a:normAutofit/>
          </a:bodyPr>
          <a:lstStyle/>
          <a:p>
            <a:r>
              <a:rPr lang="en-US" sz="4000" dirty="0" smtClean="0"/>
              <a:t>Leasehold and Freehold </a:t>
            </a:r>
            <a:r>
              <a:rPr lang="en-US" sz="4000" dirty="0" smtClean="0"/>
              <a:t>Property</a:t>
            </a:r>
            <a:endParaRPr lang="en-US" sz="4000"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GB" dirty="0" smtClean="0"/>
          </a:p>
          <a:p>
            <a:pPr marL="566928" indent="-457200">
              <a:buNone/>
            </a:pPr>
            <a:r>
              <a:rPr lang="en-GB" b="1" dirty="0" smtClean="0"/>
              <a:t>FREEHOLD PROPERTY:</a:t>
            </a:r>
          </a:p>
          <a:p>
            <a:pPr marL="566928" indent="-457200">
              <a:buNone/>
            </a:pPr>
            <a:endParaRPr lang="en-GB" dirty="0" smtClean="0"/>
          </a:p>
          <a:p>
            <a:pPr marL="566928" indent="-457200"/>
            <a:r>
              <a:rPr lang="en-US" dirty="0" smtClean="0"/>
              <a:t>While in case of freehold estate is "free from hold" of any entity besides the owner </a:t>
            </a:r>
          </a:p>
          <a:p>
            <a:pPr marL="566928" indent="-457200">
              <a:buNone/>
            </a:pPr>
            <a:endParaRPr lang="en-GB" dirty="0" smtClean="0"/>
          </a:p>
          <a:p>
            <a:pPr marL="566928" indent="-457200"/>
            <a:r>
              <a:rPr lang="en-GB" dirty="0" smtClean="0"/>
              <a:t>There are no payments of ground rent or service charge.  Rent Charges may apply but these are generally quite rare and the payments relatively small.</a:t>
            </a:r>
          </a:p>
          <a:p>
            <a:pPr marL="566928" indent="-457200"/>
            <a:endParaRPr lang="en-GB" dirty="0" smtClean="0"/>
          </a:p>
          <a:p>
            <a:pPr marL="566928" indent="-457200"/>
            <a:endParaRPr lang="en-GB" dirty="0" smtClean="0"/>
          </a:p>
          <a:p>
            <a:pPr marL="566928" indent="-457200"/>
            <a:r>
              <a:rPr lang="en-GB" dirty="0" smtClean="0"/>
              <a:t>You own the building and the land upon which it is built.</a:t>
            </a:r>
          </a:p>
          <a:p>
            <a:pPr marL="566928" indent="-457200"/>
            <a:r>
              <a:rPr lang="en-US" smtClean="0"/>
              <a:t>freehold properties give more right and responsibility to the owner and therefore are better than the leasehold properties</a:t>
            </a:r>
            <a:endParaRPr lang="en-GB" dirty="0" smtClean="0"/>
          </a:p>
        </p:txBody>
      </p:sp>
      <p:sp>
        <p:nvSpPr>
          <p:cNvPr id="3" name="Title 2"/>
          <p:cNvSpPr>
            <a:spLocks noGrp="1"/>
          </p:cNvSpPr>
          <p:nvPr>
            <p:ph type="title"/>
          </p:nvPr>
        </p:nvSpPr>
        <p:spPr/>
        <p:txBody>
          <a:bodyPr/>
          <a:lstStyle/>
          <a:p>
            <a:r>
              <a:rPr lang="en-GB" dirty="0" smtClean="0"/>
              <a:t>Freehold and Leasehold.</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GB" dirty="0" smtClean="0"/>
          </a:p>
          <a:p>
            <a:pPr>
              <a:buNone/>
            </a:pPr>
            <a:r>
              <a:rPr lang="en-GB" b="1" dirty="0" smtClean="0"/>
              <a:t>LEASEHOLD PROPERTY.</a:t>
            </a:r>
          </a:p>
          <a:p>
            <a:pPr>
              <a:buNone/>
            </a:pPr>
            <a:endParaRPr lang="en-GB" b="1" dirty="0" smtClean="0"/>
          </a:p>
          <a:p>
            <a:r>
              <a:rPr lang="en-GB" dirty="0" smtClean="0"/>
              <a:t>Comprises of an estate in land subject to a predetermined period of ownership.  Most flats are leasehold.</a:t>
            </a:r>
          </a:p>
          <a:p>
            <a:pPr>
              <a:buNone/>
            </a:pPr>
            <a:endParaRPr lang="en-GB" dirty="0" smtClean="0"/>
          </a:p>
          <a:p>
            <a:r>
              <a:rPr lang="en-US" dirty="0" smtClean="0"/>
              <a:t>In Leasehold property an ownership of a temporary right is given where a tenant holds rights of for a specific period</a:t>
            </a:r>
            <a:endParaRPr lang="en-GB" dirty="0" smtClean="0"/>
          </a:p>
          <a:p>
            <a:endParaRPr lang="en-GB" dirty="0" smtClean="0"/>
          </a:p>
          <a:p>
            <a:r>
              <a:rPr lang="en-GB" dirty="0" smtClean="0"/>
              <a:t>You essentially retain an estate interest for a prescribed period of ownership ranging from 99 – 999 years and usually pay ground rent and contribute toward the maintenance and insurance of the building – (Service Charge)</a:t>
            </a:r>
          </a:p>
          <a:p>
            <a:endParaRPr lang="en-GB" dirty="0" smtClean="0"/>
          </a:p>
          <a:p>
            <a:r>
              <a:rPr lang="en-GB" dirty="0" smtClean="0"/>
              <a:t>As the lease starts to decrease so too does the value of the property.  Leases with less than 80 years left are difficult to sell and buyers are reluctant to consider these.</a:t>
            </a:r>
          </a:p>
        </p:txBody>
      </p:sp>
      <p:sp>
        <p:nvSpPr>
          <p:cNvPr id="3" name="Title 2"/>
          <p:cNvSpPr>
            <a:spLocks noGrp="1"/>
          </p:cNvSpPr>
          <p:nvPr>
            <p:ph type="title"/>
          </p:nvPr>
        </p:nvSpPr>
        <p:spPr/>
        <p:txBody>
          <a:bodyPr/>
          <a:lstStyle/>
          <a:p>
            <a:r>
              <a:rPr lang="en-GB" dirty="0" smtClean="0"/>
              <a:t>Freehold and Leasehold - Cont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Leasehold does not transfer the ownership to the buyer While in case of freehold the property could be transferable to the owner's "heirs and assigns.</a:t>
            </a:r>
          </a:p>
          <a:p>
            <a:r>
              <a:rPr lang="en-US" dirty="0" smtClean="0"/>
              <a:t>P</a:t>
            </a:r>
            <a:r>
              <a:rPr lang="en-US" dirty="0" smtClean="0"/>
              <a:t>erson </a:t>
            </a:r>
            <a:r>
              <a:rPr lang="en-US" dirty="0" smtClean="0"/>
              <a:t>who buys a leasehold property has to pay the communal maintenance and repair cost, owner of the individual unit pays a maintenance charge in case of freehold property.</a:t>
            </a:r>
            <a:br>
              <a:rPr lang="en-US" dirty="0" smtClean="0"/>
            </a:b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242</TotalTime>
  <Words>266</Words>
  <Application>Microsoft Office PowerPoint</Application>
  <PresentationFormat>On-screen Show (4:3)</PresentationFormat>
  <Paragraphs>26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Leasehold and Freehold Property</vt:lpstr>
      <vt:lpstr>Freehold and Leasehold.</vt:lpstr>
      <vt:lpstr>Freehold and Leasehold - Cont</vt:lpstr>
      <vt:lpstr>Slide 4</vt:lpstr>
    </vt:vector>
  </TitlesOfParts>
  <Company>Bolt Burdon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Leasehold and Freehold Property – a Buyers Guide</dc:title>
  <dc:creator>darrenco</dc:creator>
  <cp:lastModifiedBy>nabeeha mehmood</cp:lastModifiedBy>
  <cp:revision>28</cp:revision>
  <dcterms:created xsi:type="dcterms:W3CDTF">2013-09-17T08:54:53Z</dcterms:created>
  <dcterms:modified xsi:type="dcterms:W3CDTF">2017-03-22T04:19:51Z</dcterms:modified>
</cp:coreProperties>
</file>